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04" r:id="rId3"/>
    <p:sldId id="291" r:id="rId4"/>
    <p:sldId id="296" r:id="rId5"/>
    <p:sldId id="298" r:id="rId6"/>
    <p:sldId id="300" r:id="rId7"/>
    <p:sldId id="288" r:id="rId8"/>
    <p:sldId id="295" r:id="rId9"/>
    <p:sldId id="321" r:id="rId10"/>
    <p:sldId id="325" r:id="rId11"/>
    <p:sldId id="319" r:id="rId12"/>
    <p:sldId id="324" r:id="rId13"/>
    <p:sldId id="322" r:id="rId14"/>
    <p:sldId id="326" r:id="rId15"/>
    <p:sldId id="327" r:id="rId16"/>
    <p:sldId id="284" r:id="rId17"/>
  </p:sldIdLst>
  <p:sldSz cx="9144000" cy="6858000" type="screen4x3"/>
  <p:notesSz cx="6884988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DFF238-98E1-5A1D-5F9E-FF62B0A6292F}" name="Debora Berge" initials="DB" userId="S::bed@gegart.onmicrosoft.com::0a583db8-119e-4426-bc7b-77fe62dff07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 Starrmann" initials="ES" lastIdx="1" clrIdx="0">
    <p:extLst>
      <p:ext uri="{19B8F6BF-5375-455C-9EA6-DF929625EA0E}">
        <p15:presenceInfo xmlns:p15="http://schemas.microsoft.com/office/powerpoint/2012/main" userId="Eva Starr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20E"/>
    <a:srgbClr val="E66914"/>
    <a:srgbClr val="2C8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86"/>
  </p:normalViewPr>
  <p:slideViewPr>
    <p:cSldViewPr snapToGrid="0">
      <p:cViewPr varScale="1">
        <p:scale>
          <a:sx n="77" d="100"/>
          <a:sy n="77" d="100"/>
        </p:scale>
        <p:origin x="154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6439-FA8E-4592-96B0-9ACCBB45BC33}" type="datetimeFigureOut">
              <a:rPr lang="de-DE" smtClean="0"/>
              <a:t>13.03.2024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F21-4431-4CCB-8708-46D88FDBC1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419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6439-FA8E-4592-96B0-9ACCBB45BC33}" type="datetimeFigureOut">
              <a:rPr lang="de-DE" smtClean="0"/>
              <a:t>13.03.2024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F21-4431-4CCB-8708-46D88FDBC1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34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6439-FA8E-4592-96B0-9ACCBB45BC33}" type="datetimeFigureOut">
              <a:rPr lang="de-DE" smtClean="0"/>
              <a:t>13.03.2024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F21-4431-4CCB-8708-46D88FDBC1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1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6439-FA8E-4592-96B0-9ACCBB45BC33}" type="datetimeFigureOut">
              <a:rPr lang="de-DE" smtClean="0"/>
              <a:t>13.03.2024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F21-4431-4CCB-8708-46D88FDBC1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16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6439-FA8E-4592-96B0-9ACCBB45BC33}" type="datetimeFigureOut">
              <a:rPr lang="de-DE" smtClean="0"/>
              <a:t>13.03.2024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F21-4431-4CCB-8708-46D88FDBC1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0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6439-FA8E-4592-96B0-9ACCBB45BC33}" type="datetimeFigureOut">
              <a:rPr lang="de-DE" smtClean="0"/>
              <a:t>13.03.2024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F21-4431-4CCB-8708-46D88FDBC1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89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6439-FA8E-4592-96B0-9ACCBB45BC33}" type="datetimeFigureOut">
              <a:rPr lang="de-DE" smtClean="0"/>
              <a:t>13.03.2024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F21-4431-4CCB-8708-46D88FDBC1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06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6439-FA8E-4592-96B0-9ACCBB45BC33}" type="datetimeFigureOut">
              <a:rPr lang="de-DE" smtClean="0"/>
              <a:t>13.03.2024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F21-4431-4CCB-8708-46D88FDBC1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30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6439-FA8E-4592-96B0-9ACCBB45BC33}" type="datetimeFigureOut">
              <a:rPr lang="de-DE" smtClean="0"/>
              <a:t>13.03.2024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F21-4431-4CCB-8708-46D88FDBC1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72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6439-FA8E-4592-96B0-9ACCBB45BC33}" type="datetimeFigureOut">
              <a:rPr lang="de-DE" smtClean="0"/>
              <a:t>13.03.2024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F21-4431-4CCB-8708-46D88FDBC1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357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6439-FA8E-4592-96B0-9ACCBB45BC33}" type="datetimeFigureOut">
              <a:rPr lang="de-DE" smtClean="0"/>
              <a:t>13.03.2024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F21-4431-4CCB-8708-46D88FDBC1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864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36439-FA8E-4592-96B0-9ACCBB45BC33}" type="datetimeFigureOut">
              <a:rPr lang="de-DE" smtClean="0"/>
              <a:t>13.03.2024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E3F21-4431-4CCB-8708-46D88FDBC1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0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roschuerenservice.nrw.de/msb-duesseldorf/shop/Die_gymnasiale_Oberstufe_an_Gymnasien_und_Gesamtschulen_in_Nordrhein-Westfalen.#image-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ens.Paulsen@gegart-edu.de" TargetMode="External"/><Relationship Id="rId2" Type="http://schemas.openxmlformats.org/officeDocument/2006/relationships/hyperlink" Target="mailto:Klaudia.Rosinski-Rohde@gegart-edu.de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Susanne.Grytzka@gegart-edu.d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8B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: Shape 41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fik 4" descr="Ein Bild, das Baum, draußen, Person, Frau enthält.&#10;&#10;Beschreibung automatisch generiert.">
            <a:extLst>
              <a:ext uri="{FF2B5EF4-FFF2-40B4-BE49-F238E27FC236}">
                <a16:creationId xmlns:a16="http://schemas.microsoft.com/office/drawing/2014/main" id="{6F82F804-DE85-9AA6-A6CB-D02C16C96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35"/>
          <a:stretch/>
        </p:blipFill>
        <p:spPr>
          <a:xfrm>
            <a:off x="20" y="448418"/>
            <a:ext cx="9143980" cy="5660942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</p:spPr>
      </p:pic>
      <p:pic>
        <p:nvPicPr>
          <p:cNvPr id="6" name="Grafik 5" descr="Ein Bild, das Text enthält.&#10;&#10;Beschreibung automatisch generiert.">
            <a:extLst>
              <a:ext uri="{FF2B5EF4-FFF2-40B4-BE49-F238E27FC236}">
                <a16:creationId xmlns:a16="http://schemas.microsoft.com/office/drawing/2014/main" id="{8B1D35F8-2DB8-A9A4-0283-D2773C681C7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6" y="148826"/>
            <a:ext cx="1380509" cy="110538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640E7F9-9097-5D7D-F9A4-896757198C2F}"/>
              </a:ext>
            </a:extLst>
          </p:cNvPr>
          <p:cNvSpPr txBox="1"/>
          <p:nvPr/>
        </p:nvSpPr>
        <p:spPr>
          <a:xfrm>
            <a:off x="211015" y="6268916"/>
            <a:ext cx="893298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Bradley Hand ITC"/>
                <a:ea typeface="Meiryo"/>
                <a:cs typeface="Calibri"/>
              </a:rPr>
              <a:t>Herzlich Willkommen an der Gesamtschule Gartenstadt</a:t>
            </a:r>
            <a:endParaRPr lang="de-DE" sz="2800" b="1">
              <a:solidFill>
                <a:schemeClr val="bg1"/>
              </a:solidFill>
              <a:latin typeface="Bradley Hand ITC"/>
              <a:ea typeface="Meiryo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1002D7C-9067-1A24-0191-B19714CFDC2A}"/>
              </a:ext>
            </a:extLst>
          </p:cNvPr>
          <p:cNvSpPr txBox="1"/>
          <p:nvPr/>
        </p:nvSpPr>
        <p:spPr>
          <a:xfrm>
            <a:off x="32811" y="108472"/>
            <a:ext cx="798107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Wir denken ökologisch und weltoffen.</a:t>
            </a:r>
            <a:r>
              <a:rPr lang="de-DE" sz="1600" b="1" dirty="0">
                <a:solidFill>
                  <a:schemeClr val="bg1"/>
                </a:solidFill>
              </a:rPr>
              <a:t> Gemeinsam stark für die Zukunft!</a:t>
            </a:r>
          </a:p>
        </p:txBody>
      </p:sp>
    </p:spTree>
    <p:extLst>
      <p:ext uri="{BB962C8B-B14F-4D97-AF65-F5344CB8AC3E}">
        <p14:creationId xmlns:p14="http://schemas.microsoft.com/office/powerpoint/2010/main" val="198351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F25C5-BD58-5949-96E2-69AD80F5D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746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ADACB8E3-18A6-EC41-B479-335C763BE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09" y="3009045"/>
            <a:ext cx="824935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de-DE" altLang="de-DE" sz="2800" b="0" dirty="0">
              <a:latin typeface="+mj-lt"/>
            </a:endParaRPr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5D70D6FC-0527-AC4B-91D9-8BF246DB7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" y="4084271"/>
            <a:ext cx="7763852" cy="77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de-DE" altLang="de-DE" sz="2800" dirty="0">
              <a:latin typeface="+mj-lt"/>
            </a:endParaRPr>
          </a:p>
        </p:txBody>
      </p:sp>
      <p:sp>
        <p:nvSpPr>
          <p:cNvPr id="16390" name="Rectangle 15">
            <a:extLst>
              <a:ext uri="{FF2B5EF4-FFF2-40B4-BE49-F238E27FC236}">
                <a16:creationId xmlns:a16="http://schemas.microsoft.com/office/drawing/2014/main" id="{AFFA61FF-E079-2343-86E4-82B26CB7A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36213"/>
            <a:ext cx="7467600" cy="31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4800" b="1" dirty="0">
                <a:latin typeface="+mn-lt"/>
                <a:cs typeface="Calibri Light"/>
              </a:rPr>
              <a:t>Klausuren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15F4F6F-8B94-4106-AD07-0AB1248E69C0}"/>
              </a:ext>
            </a:extLst>
          </p:cNvPr>
          <p:cNvSpPr/>
          <p:nvPr/>
        </p:nvSpPr>
        <p:spPr>
          <a:xfrm flipV="1">
            <a:off x="0" y="1072063"/>
            <a:ext cx="9149243" cy="45719"/>
          </a:xfrm>
          <a:prstGeom prst="rect">
            <a:avLst/>
          </a:prstGeom>
          <a:solidFill>
            <a:srgbClr val="F05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1502A14D-A410-4FF9-A502-2511DEAE82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76" y="78487"/>
            <a:ext cx="1107948" cy="88557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75789" y="1512000"/>
            <a:ext cx="804119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dirty="0"/>
              <a:t>Ihr müsst Klausuren schreiben in:</a:t>
            </a:r>
          </a:p>
          <a:p>
            <a:pPr>
              <a:defRPr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dirty="0"/>
              <a:t>Deutsch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dirty="0"/>
              <a:t>Mathematik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dirty="0"/>
              <a:t>Fortgeführte Fremdsprache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dirty="0"/>
              <a:t>Neu einsetzende Fremdsprache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dirty="0"/>
              <a:t>Gesellschaftswissenschaftliches Fach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dirty="0"/>
              <a:t>Naturwissenschaftliches Fach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dirty="0"/>
              <a:t>Und es ist ratsam, in den Fächern Klausuren zu schreiben, die eventuell Abiturfächer werden sollen</a:t>
            </a:r>
          </a:p>
        </p:txBody>
      </p:sp>
    </p:spTree>
    <p:extLst>
      <p:ext uri="{BB962C8B-B14F-4D97-AF65-F5344CB8AC3E}">
        <p14:creationId xmlns:p14="http://schemas.microsoft.com/office/powerpoint/2010/main" val="1824691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utoUpdateAnimBg="0"/>
      <p:bldP spid="513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t="18736"/>
          <a:stretch/>
        </p:blipFill>
        <p:spPr>
          <a:xfrm>
            <a:off x="1267097" y="1381539"/>
            <a:ext cx="6577494" cy="5280518"/>
          </a:xfrm>
          <a:prstGeom prst="rect">
            <a:avLst/>
          </a:prstGeom>
        </p:spPr>
      </p:pic>
      <p:sp>
        <p:nvSpPr>
          <p:cNvPr id="3" name="Rectangle 15">
            <a:extLst>
              <a:ext uri="{FF2B5EF4-FFF2-40B4-BE49-F238E27FC236}">
                <a16:creationId xmlns:a16="http://schemas.microsoft.com/office/drawing/2014/main" id="{369FD8F6-CE72-3E9D-8647-07428D0F4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36213"/>
            <a:ext cx="7467600" cy="31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4800" b="1" dirty="0">
                <a:latin typeface="+mn-lt"/>
                <a:cs typeface="Calibri Light"/>
              </a:rPr>
              <a:t>Planungsbogen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F85F2FB-4CF0-4C09-A31D-F808C2F16A67}"/>
              </a:ext>
            </a:extLst>
          </p:cNvPr>
          <p:cNvSpPr/>
          <p:nvPr/>
        </p:nvSpPr>
        <p:spPr>
          <a:xfrm flipV="1">
            <a:off x="0" y="1072063"/>
            <a:ext cx="9149243" cy="45719"/>
          </a:xfrm>
          <a:prstGeom prst="rect">
            <a:avLst/>
          </a:prstGeom>
          <a:solidFill>
            <a:srgbClr val="F05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Ein Bild, das Text enthält.&#10;&#10;Beschreibung automatisch generiert.">
            <a:extLst>
              <a:ext uri="{FF2B5EF4-FFF2-40B4-BE49-F238E27FC236}">
                <a16:creationId xmlns:a16="http://schemas.microsoft.com/office/drawing/2014/main" id="{FE4AAD2C-F140-9420-79AA-6C600A13BC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76" y="78487"/>
            <a:ext cx="1107948" cy="88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59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F25C5-BD58-5949-96E2-69AD80F5D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746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ADACB8E3-18A6-EC41-B479-335C763BE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09" y="3009045"/>
            <a:ext cx="824935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de-DE" altLang="de-DE" sz="2800" b="0" dirty="0">
              <a:latin typeface="+mj-lt"/>
            </a:endParaRPr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5D70D6FC-0527-AC4B-91D9-8BF246DB7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" y="4084271"/>
            <a:ext cx="7763852" cy="77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de-DE" altLang="de-DE" sz="2800" dirty="0">
              <a:latin typeface="+mj-lt"/>
            </a:endParaRPr>
          </a:p>
        </p:txBody>
      </p:sp>
      <p:sp>
        <p:nvSpPr>
          <p:cNvPr id="16390" name="Rectangle 15">
            <a:extLst>
              <a:ext uri="{FF2B5EF4-FFF2-40B4-BE49-F238E27FC236}">
                <a16:creationId xmlns:a16="http://schemas.microsoft.com/office/drawing/2014/main" id="{AFFA61FF-E079-2343-86E4-82B26CB7A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36213"/>
            <a:ext cx="7467600" cy="31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4800" b="1" dirty="0">
                <a:latin typeface="+mn-lt"/>
                <a:cs typeface="Calibri Light"/>
              </a:rPr>
              <a:t>Abiturfächer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15F4F6F-8B94-4106-AD07-0AB1248E69C0}"/>
              </a:ext>
            </a:extLst>
          </p:cNvPr>
          <p:cNvSpPr/>
          <p:nvPr/>
        </p:nvSpPr>
        <p:spPr>
          <a:xfrm flipV="1">
            <a:off x="0" y="1072063"/>
            <a:ext cx="9149243" cy="45719"/>
          </a:xfrm>
          <a:prstGeom prst="rect">
            <a:avLst/>
          </a:prstGeom>
          <a:solidFill>
            <a:srgbClr val="F05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1502A14D-A410-4FF9-A502-2511DEAE82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76" y="78487"/>
            <a:ext cx="1107948" cy="88557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75789" y="1512000"/>
            <a:ext cx="80411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 dirty="0"/>
              <a:t>Ihr wählt 4 Abiturfächer.</a:t>
            </a:r>
          </a:p>
          <a:p>
            <a:pPr>
              <a:defRPr/>
            </a:pPr>
            <a:r>
              <a:rPr lang="de-DE" sz="2400" dirty="0"/>
              <a:t>Sie müssen aus allen drei Aufgabenfeldern kommen und 2 Abiturfächer müssen Deutsch, Mathematik, Englisch oder eine Fremdsprache sein. (Zwei-von-drei-Regel)</a:t>
            </a:r>
          </a:p>
          <a:p>
            <a:pPr>
              <a:defRPr/>
            </a:pPr>
            <a:endParaRPr lang="de-DE" sz="2400" dirty="0"/>
          </a:p>
          <a:p>
            <a:pPr>
              <a:defRPr/>
            </a:pPr>
            <a:r>
              <a:rPr lang="de-DE" sz="2400" dirty="0"/>
              <a:t>Das 1. Abiturfach ist ein Leistungskurs (5-stündig)</a:t>
            </a:r>
          </a:p>
          <a:p>
            <a:pPr>
              <a:defRPr/>
            </a:pPr>
            <a:r>
              <a:rPr lang="de-DE" sz="2400" dirty="0"/>
              <a:t>Das 2. Abiturfach ist ein Leistungskurs (5-stündig)</a:t>
            </a:r>
          </a:p>
          <a:p>
            <a:pPr>
              <a:defRPr/>
            </a:pPr>
            <a:r>
              <a:rPr lang="de-DE" sz="2400" dirty="0"/>
              <a:t>Das 3. Abiturfach ist ein Grundkurs (3-stündig)</a:t>
            </a:r>
          </a:p>
          <a:p>
            <a:pPr>
              <a:defRPr/>
            </a:pPr>
            <a:r>
              <a:rPr lang="de-DE" sz="2400" dirty="0"/>
              <a:t>Das 4. Abiturfach ist ein Grundkurs (3-stündig)</a:t>
            </a:r>
          </a:p>
          <a:p>
            <a:pPr>
              <a:defRPr/>
            </a:pPr>
            <a:endParaRPr lang="de-DE" sz="2400" dirty="0"/>
          </a:p>
          <a:p>
            <a:pPr>
              <a:defRPr/>
            </a:pPr>
            <a:r>
              <a:rPr lang="de-DE" sz="2400" dirty="0"/>
              <a:t>Im Abitur finden die ersten 3 Abiturfächer als schriftliche Prüfungen statt, das 4. Abiturfach ist eine mündliche Prüfung</a:t>
            </a:r>
          </a:p>
          <a:p>
            <a:pPr>
              <a:defRPr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92288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utoUpdateAnimBg="0"/>
      <p:bldP spid="513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F25C5-BD58-5949-96E2-69AD80F5D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746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ADACB8E3-18A6-EC41-B479-335C763BE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09" y="3009045"/>
            <a:ext cx="824935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de-DE" altLang="de-DE" sz="2800" b="0" dirty="0">
              <a:latin typeface="+mj-lt"/>
            </a:endParaRPr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5D70D6FC-0527-AC4B-91D9-8BF246DB7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" y="4084271"/>
            <a:ext cx="7763852" cy="77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de-DE" altLang="de-DE" sz="2800" dirty="0">
              <a:latin typeface="+mj-lt"/>
            </a:endParaRPr>
          </a:p>
        </p:txBody>
      </p:sp>
      <p:sp>
        <p:nvSpPr>
          <p:cNvPr id="16390" name="Rectangle 15">
            <a:extLst>
              <a:ext uri="{FF2B5EF4-FFF2-40B4-BE49-F238E27FC236}">
                <a16:creationId xmlns:a16="http://schemas.microsoft.com/office/drawing/2014/main" id="{AFFA61FF-E079-2343-86E4-82B26CB7A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9276"/>
            <a:ext cx="7467600" cy="31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4800" b="1" dirty="0">
                <a:latin typeface="+mn-lt"/>
                <a:cs typeface="Calibri Light"/>
              </a:rPr>
              <a:t>Zusatzkurse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15F4F6F-8B94-4106-AD07-0AB1248E69C0}"/>
              </a:ext>
            </a:extLst>
          </p:cNvPr>
          <p:cNvSpPr/>
          <p:nvPr/>
        </p:nvSpPr>
        <p:spPr>
          <a:xfrm flipV="1">
            <a:off x="0" y="1072063"/>
            <a:ext cx="9149243" cy="45719"/>
          </a:xfrm>
          <a:prstGeom prst="rect">
            <a:avLst/>
          </a:prstGeom>
          <a:solidFill>
            <a:srgbClr val="F05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1502A14D-A410-4FF9-A502-2511DEAE82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76" y="78487"/>
            <a:ext cx="1107948" cy="88557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58669" y="1237680"/>
            <a:ext cx="804119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dirty="0"/>
              <a:t>Zusatzkurse oder Z-Kurse</a:t>
            </a:r>
          </a:p>
          <a:p>
            <a:pPr>
              <a:defRPr/>
            </a:pPr>
            <a:endParaRPr lang="de-DE" sz="2800" dirty="0"/>
          </a:p>
          <a:p>
            <a:pPr>
              <a:defRPr/>
            </a:pPr>
            <a:r>
              <a:rPr lang="de-DE" sz="2800" dirty="0"/>
              <a:t>Besondere Bewertung der Fächer </a:t>
            </a:r>
            <a:r>
              <a:rPr lang="de-DE" sz="2800" b="1" dirty="0"/>
              <a:t>Sozialwissenschaften</a:t>
            </a:r>
            <a:r>
              <a:rPr lang="de-DE" sz="2800" dirty="0"/>
              <a:t> und </a:t>
            </a:r>
            <a:r>
              <a:rPr lang="de-DE" sz="2800" b="1" dirty="0"/>
              <a:t>Geschichte</a:t>
            </a:r>
          </a:p>
          <a:p>
            <a:pPr>
              <a:defRPr/>
            </a:pPr>
            <a:r>
              <a:rPr lang="de-DE" sz="2800" dirty="0"/>
              <a:t>Wer diese Fächer nicht in der EF und Q1 belegt hat, muss sie in der Q2 (Schuljahr vor dem Abitur) belegen</a:t>
            </a:r>
            <a:r>
              <a:rPr lang="de-DE" sz="2800" b="1" dirty="0"/>
              <a:t>.</a:t>
            </a:r>
          </a:p>
          <a:p>
            <a:pPr>
              <a:defRPr/>
            </a:pPr>
            <a:endParaRPr lang="de-DE" sz="2800" b="1" dirty="0"/>
          </a:p>
          <a:p>
            <a:pPr>
              <a:defRPr/>
            </a:pPr>
            <a:r>
              <a:rPr lang="de-DE" sz="2800" b="1" dirty="0"/>
              <a:t>Deshalb: In der EF muss mindestens eins der beiden Fächer belegt werden. Also entweder Geschichte oder Sozialwissenschaften wählen!</a:t>
            </a:r>
          </a:p>
          <a:p>
            <a:pPr>
              <a:defRPr/>
            </a:pPr>
            <a:endParaRPr lang="de-DE" sz="2800" b="1" dirty="0"/>
          </a:p>
          <a:p>
            <a:pPr>
              <a:defRPr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5361269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utoUpdateAnimBg="0"/>
      <p:bldP spid="513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F25C5-BD58-5949-96E2-69AD80F5D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746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de-DE" dirty="0"/>
            </a:br>
            <a:endParaRPr lang="de-DE" dirty="0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ADACB8E3-18A6-EC41-B479-335C763BE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09" y="3009045"/>
            <a:ext cx="824935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de-DE" altLang="de-DE" sz="2800" b="0" dirty="0">
              <a:latin typeface="+mj-lt"/>
            </a:endParaRPr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5D70D6FC-0527-AC4B-91D9-8BF246DB7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" y="4084271"/>
            <a:ext cx="7763852" cy="77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de-DE" altLang="de-DE" sz="2800" dirty="0">
              <a:latin typeface="+mj-lt"/>
            </a:endParaRPr>
          </a:p>
        </p:txBody>
      </p:sp>
      <p:sp>
        <p:nvSpPr>
          <p:cNvPr id="16390" name="Rectangle 15">
            <a:extLst>
              <a:ext uri="{FF2B5EF4-FFF2-40B4-BE49-F238E27FC236}">
                <a16:creationId xmlns:a16="http://schemas.microsoft.com/office/drawing/2014/main" id="{AFFA61FF-E079-2343-86E4-82B26CB7A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9276"/>
            <a:ext cx="7467600" cy="31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4800" b="1" dirty="0">
                <a:latin typeface="+mn-lt"/>
                <a:cs typeface="Calibri Light"/>
              </a:rPr>
              <a:t>Infos auf der Homepage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15F4F6F-8B94-4106-AD07-0AB1248E69C0}"/>
              </a:ext>
            </a:extLst>
          </p:cNvPr>
          <p:cNvSpPr/>
          <p:nvPr/>
        </p:nvSpPr>
        <p:spPr>
          <a:xfrm flipV="1">
            <a:off x="0" y="1072063"/>
            <a:ext cx="9149243" cy="45719"/>
          </a:xfrm>
          <a:prstGeom prst="rect">
            <a:avLst/>
          </a:prstGeom>
          <a:solidFill>
            <a:srgbClr val="F05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1502A14D-A410-4FF9-A502-2511DEAE82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76" y="78487"/>
            <a:ext cx="1107948" cy="88557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58669" y="1198491"/>
            <a:ext cx="804119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de-DE" sz="2400" b="1" dirty="0"/>
          </a:p>
          <a:p>
            <a:pPr>
              <a:defRPr/>
            </a:pPr>
            <a:r>
              <a:rPr lang="de-DE" sz="2400" dirty="0"/>
              <a:t>Bitte geht auf die Homepage. Unter dem Reiter „Lernen“ findet ihr „Oberstufe“ und rechts davon das Stichwort „Fächerwahl“.</a:t>
            </a:r>
          </a:p>
          <a:p>
            <a:pPr>
              <a:defRPr/>
            </a:pPr>
            <a:r>
              <a:rPr lang="de-DE" sz="2400" dirty="0"/>
              <a:t>Hier findet ihr diese PPT und das Wahlprogramm mit einer „Spiel-Datei“ von Ali Anders, auf der ihr eure Laufbahn ausprobieren könnt. Lest die Texte </a:t>
            </a:r>
            <a:r>
              <a:rPr lang="de-DE" sz="2400"/>
              <a:t>aufmerksam!</a:t>
            </a:r>
          </a:p>
          <a:p>
            <a:pPr>
              <a:defRPr/>
            </a:pPr>
            <a:endParaRPr lang="de-DE" sz="2400" dirty="0"/>
          </a:p>
          <a:p>
            <a:pPr>
              <a:defRPr/>
            </a:pPr>
            <a:r>
              <a:rPr lang="de-DE" sz="2400" dirty="0"/>
              <a:t>Hier ist außerdem der Link zu einer Broschüre des Ministeriums, in der alle Regeln der Gymnasialen Oberstufe in NRW ausführlich dargestellt sind. Ihr müsst die Broschüre als PDF downloaden!</a:t>
            </a:r>
          </a:p>
          <a:p>
            <a:pPr>
              <a:defRPr/>
            </a:pPr>
            <a:r>
              <a:rPr lang="de-DE" sz="2400" dirty="0">
                <a:hlinkClick r:id="rId3"/>
              </a:rPr>
              <a:t>https://broschuerenservice.nrw.de/msb-duesseldorf/shop/Die_gymnasiale_Oberstufe_an_Gymnasien_und_Gesamtschulen_in_Nordrhein-Westfalen.#image-0</a:t>
            </a:r>
            <a:endParaRPr lang="de-DE" sz="2400" dirty="0"/>
          </a:p>
          <a:p>
            <a:pPr>
              <a:defRPr/>
            </a:pPr>
            <a:endParaRPr lang="de-DE" sz="2400" dirty="0"/>
          </a:p>
          <a:p>
            <a:pPr>
              <a:defRPr/>
            </a:pPr>
            <a:endParaRPr lang="de-DE" sz="2800" b="1" dirty="0"/>
          </a:p>
          <a:p>
            <a:pPr>
              <a:defRPr/>
            </a:pPr>
            <a:endParaRPr lang="de-DE" b="1" dirty="0"/>
          </a:p>
          <a:p>
            <a:pPr>
              <a:defRPr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3058623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utoUpdateAnimBg="0"/>
      <p:bldP spid="513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AD9B3D-9922-4548-816C-0DFE8ACC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 Fragen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F791100-391F-4A4B-B1F8-4454767658E7}"/>
              </a:ext>
            </a:extLst>
          </p:cNvPr>
          <p:cNvSpPr txBox="1"/>
          <p:nvPr/>
        </p:nvSpPr>
        <p:spPr>
          <a:xfrm>
            <a:off x="628650" y="2438400"/>
            <a:ext cx="60560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könnt ihr uns per Mail erreichen: </a:t>
            </a:r>
            <a:r>
              <a:rPr lang="de-DE" sz="3200" dirty="0">
                <a:hlinkClick r:id="rId2"/>
              </a:rPr>
              <a:t>Klaudia.Rosinski-Rohde@gegart-edu.de</a:t>
            </a:r>
            <a:endParaRPr lang="de-DE" sz="3200" dirty="0"/>
          </a:p>
          <a:p>
            <a:r>
              <a:rPr lang="de-DE" sz="3200" dirty="0">
                <a:hlinkClick r:id="rId3"/>
              </a:rPr>
              <a:t>Jens.Paulsen@gegart-edu.de</a:t>
            </a:r>
            <a:endParaRPr lang="de-DE" sz="3200" dirty="0"/>
          </a:p>
          <a:p>
            <a:r>
              <a:rPr lang="de-DE" sz="3200" dirty="0">
                <a:hlinkClick r:id="rId4"/>
              </a:rPr>
              <a:t>Susanne.Grytzka@gegart-edu.de</a:t>
            </a:r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oder ihr ruft an unter 50-21709</a:t>
            </a:r>
          </a:p>
          <a:p>
            <a:r>
              <a:rPr lang="de-DE" sz="3200" dirty="0"/>
              <a:t>Oder 50-21711</a:t>
            </a:r>
          </a:p>
        </p:txBody>
      </p:sp>
    </p:spTree>
    <p:extLst>
      <p:ext uri="{BB962C8B-B14F-4D97-AF65-F5344CB8AC3E}">
        <p14:creationId xmlns:p14="http://schemas.microsoft.com/office/powerpoint/2010/main" val="1132069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 descr="Ein Bild, das Baum, Blume, draußen, farbig enthält.&#10;&#10;Beschreibung automatisch generiert.">
            <a:extLst>
              <a:ext uri="{FF2B5EF4-FFF2-40B4-BE49-F238E27FC236}">
                <a16:creationId xmlns:a16="http://schemas.microsoft.com/office/drawing/2014/main" id="{EC98901B-644E-4C91-BAD6-F1791F513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" t="331" r="-920" b="15535"/>
          <a:stretch/>
        </p:blipFill>
        <p:spPr>
          <a:xfrm>
            <a:off x="-2175" y="1028217"/>
            <a:ext cx="9213440" cy="5762899"/>
          </a:xfrm>
          <a:prstGeom prst="rect">
            <a:avLst/>
          </a:prstGeom>
        </p:spPr>
      </p:pic>
      <p:pic>
        <p:nvPicPr>
          <p:cNvPr id="14" name="Grafik 13" descr="Ein Bild, das Text enthält.&#10;&#10;Beschreibung automatisch generiert.">
            <a:extLst>
              <a:ext uri="{FF2B5EF4-FFF2-40B4-BE49-F238E27FC236}">
                <a16:creationId xmlns:a16="http://schemas.microsoft.com/office/drawing/2014/main" id="{1B05386C-23AC-4022-958C-E73E1C6EBC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76" y="78487"/>
            <a:ext cx="1107948" cy="88557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95412B58-2A19-489B-B571-CAF9F2522730}"/>
              </a:ext>
            </a:extLst>
          </p:cNvPr>
          <p:cNvSpPr txBox="1"/>
          <p:nvPr/>
        </p:nvSpPr>
        <p:spPr>
          <a:xfrm>
            <a:off x="3788690" y="4259418"/>
            <a:ext cx="3950732" cy="1158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latin typeface="Calibri"/>
                <a:ea typeface="+mj-ea"/>
                <a:cs typeface="Calibri Light"/>
              </a:rPr>
              <a:t>Vielen</a:t>
            </a:r>
            <a:r>
              <a:rPr lang="en-US" sz="3200" dirty="0">
                <a:latin typeface="Calibri"/>
                <a:ea typeface="+mj-ea"/>
                <a:cs typeface="Calibri Light"/>
              </a:rPr>
              <a:t> Dank </a:t>
            </a:r>
            <a:r>
              <a:rPr lang="en-US" sz="3200" dirty="0" err="1">
                <a:latin typeface="Calibri"/>
                <a:ea typeface="+mj-ea"/>
                <a:cs typeface="Calibri Light"/>
              </a:rPr>
              <a:t>für</a:t>
            </a:r>
            <a:r>
              <a:rPr lang="en-US" sz="3200" dirty="0">
                <a:latin typeface="Calibri"/>
                <a:ea typeface="+mj-ea"/>
                <a:cs typeface="Calibri Light"/>
              </a:rPr>
              <a:t> </a:t>
            </a:r>
            <a:r>
              <a:rPr lang="en-US" sz="3200" dirty="0" err="1">
                <a:latin typeface="Calibri"/>
                <a:ea typeface="+mj-ea"/>
                <a:cs typeface="Calibri Light"/>
              </a:rPr>
              <a:t>eure</a:t>
            </a:r>
            <a:r>
              <a:rPr lang="en-US" sz="3200" dirty="0">
                <a:latin typeface="Calibri"/>
                <a:ea typeface="+mj-ea"/>
                <a:cs typeface="Calibri Light"/>
              </a:rPr>
              <a:t> </a:t>
            </a:r>
            <a:r>
              <a:rPr lang="en-US" sz="3200" dirty="0" err="1">
                <a:latin typeface="Calibri"/>
                <a:ea typeface="+mj-ea"/>
                <a:cs typeface="Calibri Light"/>
              </a:rPr>
              <a:t>Aufmerksamkeit</a:t>
            </a:r>
            <a:r>
              <a:rPr lang="en-US" sz="3200" dirty="0">
                <a:latin typeface="Calibri"/>
                <a:ea typeface="+mj-ea"/>
                <a:cs typeface="Calibri Light"/>
              </a:rPr>
              <a:t>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385DD12-FD40-4524-A5E8-2DAAE9861194}"/>
              </a:ext>
            </a:extLst>
          </p:cNvPr>
          <p:cNvSpPr/>
          <p:nvPr/>
        </p:nvSpPr>
        <p:spPr>
          <a:xfrm>
            <a:off x="-4715" y="5736501"/>
            <a:ext cx="9146876" cy="1120450"/>
          </a:xfrm>
          <a:prstGeom prst="rect">
            <a:avLst/>
          </a:prstGeom>
          <a:solidFill>
            <a:srgbClr val="2C8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de-DE" sz="3600">
              <a:cs typeface="Calibri" panose="020F0502020204030204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522620D-33E1-4CE5-BDB2-F2C8F5FC9BAE}"/>
              </a:ext>
            </a:extLst>
          </p:cNvPr>
          <p:cNvSpPr txBox="1"/>
          <p:nvPr/>
        </p:nvSpPr>
        <p:spPr>
          <a:xfrm>
            <a:off x="291687" y="5931197"/>
            <a:ext cx="862766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cs typeface="Calibri"/>
              </a:rPr>
              <a:t>Wir hoffen, dass eure Wahlzettel bis Mittwoch, den 20.03.24 bei </a:t>
            </a:r>
            <a:r>
              <a:rPr lang="de-DE" sz="2800">
                <a:solidFill>
                  <a:schemeClr val="bg1"/>
                </a:solidFill>
                <a:cs typeface="Calibri"/>
              </a:rPr>
              <a:t>uns eingegangen sind!</a:t>
            </a:r>
            <a:endParaRPr lang="de-DE" sz="28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125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9E2170-B65B-7986-DB46-ABF890F8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0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FCB67B-35B6-605A-240A-D5D62F86A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73194" y="849087"/>
            <a:ext cx="4543789" cy="125403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de-DE" sz="6000" b="1" i="1" dirty="0">
                <a:solidFill>
                  <a:schemeClr val="accent4"/>
                </a:solidFill>
                <a:ea typeface="+mn-lt"/>
                <a:cs typeface="+mn-lt"/>
              </a:rPr>
              <a:t>Abenteuer</a:t>
            </a:r>
            <a:endParaRPr lang="en-US" sz="6000" dirty="0">
              <a:solidFill>
                <a:schemeClr val="accent4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de-DE" sz="6000" b="1" i="1" dirty="0">
                <a:solidFill>
                  <a:schemeClr val="accent4"/>
                </a:solidFill>
                <a:ea typeface="+mn-lt"/>
                <a:cs typeface="+mn-lt"/>
              </a:rPr>
              <a:t>Oberstufe</a:t>
            </a:r>
            <a:endParaRPr lang="en-US" sz="6000" dirty="0">
              <a:solidFill>
                <a:schemeClr val="accent4"/>
              </a:solidFill>
              <a:cs typeface="Calibri" panose="020F0502020204030204"/>
            </a:endParaRPr>
          </a:p>
        </p:txBody>
      </p:sp>
      <p:pic>
        <p:nvPicPr>
          <p:cNvPr id="6" name="Grafik 5" descr="Ein Bild, das Text enthält.&#10;&#10;Beschreibung automatisch generiert.">
            <a:extLst>
              <a:ext uri="{FF2B5EF4-FFF2-40B4-BE49-F238E27FC236}">
                <a16:creationId xmlns:a16="http://schemas.microsoft.com/office/drawing/2014/main" id="{8C0F8936-0945-B69D-AE19-9D1199F5B6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14" y="180541"/>
            <a:ext cx="1107948" cy="88557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60" y="2103120"/>
            <a:ext cx="6139541" cy="357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940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F25C5-BD58-5949-96E2-69AD80F5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ADACB8E3-18A6-EC41-B479-335C763BE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477" y="3009045"/>
            <a:ext cx="777557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de-DE" altLang="de-DE" sz="2800" b="0" dirty="0">
              <a:latin typeface="+mj-lt"/>
            </a:endParaRPr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5D70D6FC-0527-AC4B-91D9-8BF246DB7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" y="4084271"/>
            <a:ext cx="7763852" cy="77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de-DE" altLang="de-DE" sz="2800" dirty="0">
              <a:latin typeface="+mj-lt"/>
            </a:endParaRPr>
          </a:p>
        </p:txBody>
      </p:sp>
      <p:sp>
        <p:nvSpPr>
          <p:cNvPr id="16390" name="Rectangle 15">
            <a:extLst>
              <a:ext uri="{FF2B5EF4-FFF2-40B4-BE49-F238E27FC236}">
                <a16:creationId xmlns:a16="http://schemas.microsoft.com/office/drawing/2014/main" id="{AFFA61FF-E079-2343-86E4-82B26CB7A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9276"/>
            <a:ext cx="7467600" cy="31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4400" dirty="0">
                <a:latin typeface="Calibri Light"/>
                <a:cs typeface="Calibri Light"/>
              </a:rPr>
              <a:t>Tagesordnung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15F4F6F-8B94-4106-AD07-0AB1248E69C0}"/>
              </a:ext>
            </a:extLst>
          </p:cNvPr>
          <p:cNvSpPr/>
          <p:nvPr/>
        </p:nvSpPr>
        <p:spPr>
          <a:xfrm flipV="1">
            <a:off x="0" y="1072063"/>
            <a:ext cx="9149243" cy="45719"/>
          </a:xfrm>
          <a:prstGeom prst="rect">
            <a:avLst/>
          </a:prstGeom>
          <a:solidFill>
            <a:srgbClr val="F05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1502A14D-A410-4FF9-A502-2511DEAE82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76" y="78487"/>
            <a:ext cx="1107948" cy="88557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80292" y="2413338"/>
            <a:ext cx="80625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3600" dirty="0"/>
              <a:t>Informationen zu den Wahl- und Belegbedingungen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3600" dirty="0"/>
              <a:t>Wählen auf einem Papierformular</a:t>
            </a:r>
          </a:p>
          <a:p>
            <a:pPr>
              <a:defRPr/>
            </a:pPr>
            <a:r>
              <a:rPr lang="de-DE" sz="3600" dirty="0"/>
              <a:t>3. Austausch zu Fragen und Problemen</a:t>
            </a:r>
          </a:p>
          <a:p>
            <a:pPr>
              <a:defRPr/>
            </a:pPr>
            <a:r>
              <a:rPr lang="de-DE" sz="3600" dirty="0"/>
              <a:t>4. Ausblick</a:t>
            </a:r>
          </a:p>
        </p:txBody>
      </p:sp>
    </p:spTree>
    <p:extLst>
      <p:ext uri="{BB962C8B-B14F-4D97-AF65-F5344CB8AC3E}">
        <p14:creationId xmlns:p14="http://schemas.microsoft.com/office/powerpoint/2010/main" val="16307282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utoUpdateAnimBg="0"/>
      <p:bldP spid="513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39002"/>
            <a:ext cx="7886700" cy="4445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latin typeface="+mn-lt"/>
              </a:rPr>
              <a:t>Aufbau</a:t>
            </a:r>
          </a:p>
        </p:txBody>
      </p:sp>
      <p:sp>
        <p:nvSpPr>
          <p:cNvPr id="57370" name="Text Box 26">
            <a:extLst>
              <a:ext uri="{FF2B5EF4-FFF2-40B4-BE49-F238E27FC236}">
                <a16:creationId xmlns:a16="http://schemas.microsoft.com/office/drawing/2014/main" id="{459B75FB-C073-7444-A150-3AF81F574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562600"/>
            <a:ext cx="7239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altLang="de-DE" sz="2400" dirty="0">
                <a:solidFill>
                  <a:schemeClr val="tx1"/>
                </a:solidFill>
                <a:latin typeface="+mj-lt"/>
                <a:cs typeface="+mn-cs"/>
              </a:rPr>
              <a:t>Jahrgangsstufe 11: </a:t>
            </a:r>
            <a:r>
              <a:rPr lang="de-DE" altLang="de-DE" sz="3200" dirty="0">
                <a:solidFill>
                  <a:schemeClr val="tx1"/>
                </a:solidFill>
                <a:latin typeface="+mj-lt"/>
                <a:cs typeface="+mn-cs"/>
              </a:rPr>
              <a:t>Einführungsphase</a:t>
            </a:r>
            <a:endParaRPr lang="de-DE" altLang="de-DE" sz="2000" dirty="0">
              <a:solidFill>
                <a:schemeClr val="tx1"/>
              </a:solidFill>
              <a:latin typeface="+mj-lt"/>
              <a:cs typeface="+mn-cs"/>
            </a:endParaRPr>
          </a:p>
        </p:txBody>
      </p:sp>
      <p:sp>
        <p:nvSpPr>
          <p:cNvPr id="57376" name="Text Box 32">
            <a:extLst>
              <a:ext uri="{FF2B5EF4-FFF2-40B4-BE49-F238E27FC236}">
                <a16:creationId xmlns:a16="http://schemas.microsoft.com/office/drawing/2014/main" id="{1F791EE6-047E-2D4D-BC34-089312F65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72390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2400" dirty="0">
                <a:solidFill>
                  <a:schemeClr val="bg2"/>
                </a:solidFill>
                <a:latin typeface="+mj-lt"/>
                <a:cs typeface="+mn-cs"/>
              </a:rPr>
              <a:t>Versetzung</a:t>
            </a:r>
            <a:endParaRPr lang="de-DE" altLang="de-DE" sz="2000" dirty="0">
              <a:latin typeface="+mj-lt"/>
              <a:cs typeface="+mn-cs"/>
            </a:endParaRPr>
          </a:p>
        </p:txBody>
      </p:sp>
      <p:sp>
        <p:nvSpPr>
          <p:cNvPr id="57377" name="Text Box 33">
            <a:extLst>
              <a:ext uri="{FF2B5EF4-FFF2-40B4-BE49-F238E27FC236}">
                <a16:creationId xmlns:a16="http://schemas.microsoft.com/office/drawing/2014/main" id="{05D45671-4A8B-5D42-9757-1DB443FE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743200"/>
            <a:ext cx="72390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tabLst>
                <a:tab pos="2670175" algn="l"/>
                <a:tab pos="42941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670175" algn="l"/>
                <a:tab pos="42941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670175" algn="l"/>
                <a:tab pos="42941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670175" algn="l"/>
                <a:tab pos="42941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670175" algn="l"/>
                <a:tab pos="42941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0175" algn="l"/>
                <a:tab pos="42941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0175" algn="l"/>
                <a:tab pos="42941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0175" algn="l"/>
                <a:tab pos="42941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0175" algn="l"/>
                <a:tab pos="42941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de-DE" altLang="de-DE" sz="800" dirty="0">
              <a:solidFill>
                <a:schemeClr val="bg2"/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de-DE" altLang="de-DE" dirty="0">
                <a:latin typeface="+mj-lt"/>
                <a:cs typeface="+mn-cs"/>
              </a:rPr>
              <a:t>Jahrgangsstufe 13 					</a:t>
            </a:r>
            <a:r>
              <a:rPr lang="de-DE" altLang="de-DE" sz="3200" dirty="0">
                <a:latin typeface="+mj-lt"/>
                <a:cs typeface="+mn-cs"/>
              </a:rPr>
              <a:t>Qualifikations-</a:t>
            </a:r>
          </a:p>
          <a:p>
            <a:pPr>
              <a:defRPr/>
            </a:pPr>
            <a:r>
              <a:rPr lang="de-DE" altLang="de-DE" sz="3200" dirty="0">
                <a:solidFill>
                  <a:schemeClr val="bg2"/>
                </a:solidFill>
                <a:latin typeface="+mj-lt"/>
                <a:cs typeface="+mn-cs"/>
              </a:rPr>
              <a:t>	</a:t>
            </a:r>
            <a:r>
              <a:rPr lang="de-DE" altLang="de-DE" sz="3200" dirty="0" err="1">
                <a:latin typeface="+mj-lt"/>
                <a:cs typeface="+mn-cs"/>
              </a:rPr>
              <a:t>phase</a:t>
            </a:r>
            <a:r>
              <a:rPr lang="de-DE" altLang="de-DE" dirty="0">
                <a:latin typeface="+mj-lt"/>
                <a:cs typeface="+mn-cs"/>
              </a:rPr>
              <a:t>			</a:t>
            </a:r>
          </a:p>
          <a:p>
            <a:pPr>
              <a:defRPr/>
            </a:pPr>
            <a:r>
              <a:rPr lang="de-DE" altLang="de-DE" dirty="0">
                <a:latin typeface="+mj-lt"/>
                <a:cs typeface="+mn-cs"/>
              </a:rPr>
              <a:t>Jahrgangsstufe 12		8 Grundkurse</a:t>
            </a:r>
          </a:p>
          <a:p>
            <a:pPr>
              <a:defRPr/>
            </a:pPr>
            <a:r>
              <a:rPr lang="de-DE" altLang="de-DE" dirty="0">
                <a:latin typeface="+mj-lt"/>
                <a:cs typeface="+mn-cs"/>
              </a:rPr>
              <a:t>		2 Leistungskurse</a:t>
            </a:r>
          </a:p>
        </p:txBody>
      </p:sp>
      <p:sp>
        <p:nvSpPr>
          <p:cNvPr id="57378" name="Text Box 34">
            <a:extLst>
              <a:ext uri="{FF2B5EF4-FFF2-40B4-BE49-F238E27FC236}">
                <a16:creationId xmlns:a16="http://schemas.microsoft.com/office/drawing/2014/main" id="{39D18E9F-FA3D-474F-926D-20EF844FA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3700463"/>
            <a:ext cx="25908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6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kumimoji="1" sz="6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kumimoji="1" sz="6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kumimoji="1" sz="6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kumimoji="1" sz="6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DE" altLang="de-DE" sz="2400" dirty="0">
                <a:solidFill>
                  <a:schemeClr val="tx1"/>
                </a:solidFill>
                <a:latin typeface="+mj-lt"/>
                <a:cs typeface="+mn-cs"/>
              </a:rPr>
              <a:t>FHR</a:t>
            </a:r>
            <a:endParaRPr lang="de-DE" altLang="de-DE" sz="2000" dirty="0">
              <a:solidFill>
                <a:schemeClr val="tx1"/>
              </a:solidFill>
              <a:latin typeface="+mj-lt"/>
              <a:cs typeface="+mn-cs"/>
            </a:endParaRPr>
          </a:p>
        </p:txBody>
      </p:sp>
      <p:sp>
        <p:nvSpPr>
          <p:cNvPr id="57382" name="Text Box 38">
            <a:extLst>
              <a:ext uri="{FF2B5EF4-FFF2-40B4-BE49-F238E27FC236}">
                <a16:creationId xmlns:a16="http://schemas.microsoft.com/office/drawing/2014/main" id="{3177358F-BC96-2E4E-83C1-F1811110A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81200"/>
            <a:ext cx="4191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altLang="de-DE" sz="3200" dirty="0">
                <a:solidFill>
                  <a:schemeClr val="tx1"/>
                </a:solidFill>
                <a:latin typeface="+mj-lt"/>
                <a:cs typeface="+mn-cs"/>
              </a:rPr>
              <a:t>Abiturprüfung</a:t>
            </a:r>
            <a:endParaRPr lang="de-DE" altLang="de-DE" sz="2000" dirty="0">
              <a:solidFill>
                <a:schemeClr val="tx1"/>
              </a:solidFill>
              <a:latin typeface="+mj-lt"/>
              <a:cs typeface="+mn-cs"/>
            </a:endParaRPr>
          </a:p>
        </p:txBody>
      </p:sp>
      <p:sp>
        <p:nvSpPr>
          <p:cNvPr id="57384" name="Text Box 40">
            <a:extLst>
              <a:ext uri="{FF2B5EF4-FFF2-40B4-BE49-F238E27FC236}">
                <a16:creationId xmlns:a16="http://schemas.microsoft.com/office/drawing/2014/main" id="{33EC7015-B3A0-1044-A4F3-10BF22FE4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058091"/>
            <a:ext cx="7239000" cy="49924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2400" dirty="0">
                <a:solidFill>
                  <a:schemeClr val="bg2"/>
                </a:solidFill>
                <a:latin typeface="+mj-lt"/>
              </a:rPr>
              <a:t>Allgemeine Hochschulreife (ABITUR)</a:t>
            </a:r>
            <a:endParaRPr lang="de-DE" altLang="de-DE" sz="2000" dirty="0">
              <a:latin typeface="+mj-lt"/>
            </a:endParaRPr>
          </a:p>
        </p:txBody>
      </p:sp>
      <p:sp>
        <p:nvSpPr>
          <p:cNvPr id="57386" name="Line 42">
            <a:extLst>
              <a:ext uri="{FF2B5EF4-FFF2-40B4-BE49-F238E27FC236}">
                <a16:creationId xmlns:a16="http://schemas.microsoft.com/office/drawing/2014/main" id="{9A368773-18D9-F745-A9F5-E32AE71EBB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8728" y="1624829"/>
            <a:ext cx="0" cy="5334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7379" name="Line 35">
            <a:extLst>
              <a:ext uri="{FF2B5EF4-FFF2-40B4-BE49-F238E27FC236}">
                <a16:creationId xmlns:a16="http://schemas.microsoft.com/office/drawing/2014/main" id="{E832F618-AC24-BD4F-9FEA-E2B495AD6F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1752600"/>
            <a:ext cx="0" cy="13716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7380" name="Line 36">
            <a:extLst>
              <a:ext uri="{FF2B5EF4-FFF2-40B4-BE49-F238E27FC236}">
                <a16:creationId xmlns:a16="http://schemas.microsoft.com/office/drawing/2014/main" id="{74D5AE89-C84C-2542-A30C-F7DBFC8300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7200" y="1752600"/>
            <a:ext cx="0" cy="27432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15F4F6F-8B94-4106-AD07-0AB1248E69C0}"/>
              </a:ext>
            </a:extLst>
          </p:cNvPr>
          <p:cNvSpPr/>
          <p:nvPr/>
        </p:nvSpPr>
        <p:spPr>
          <a:xfrm>
            <a:off x="123093" y="1029441"/>
            <a:ext cx="9149243" cy="45719"/>
          </a:xfrm>
          <a:prstGeom prst="rect">
            <a:avLst/>
          </a:prstGeom>
          <a:solidFill>
            <a:srgbClr val="F05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 descr="Ein Bild, das Text enthält.&#10;&#10;Beschreibung automatisch generiert.">
            <a:extLst>
              <a:ext uri="{FF2B5EF4-FFF2-40B4-BE49-F238E27FC236}">
                <a16:creationId xmlns:a16="http://schemas.microsoft.com/office/drawing/2014/main" id="{1502A14D-A410-4FF9-A502-2511DEAE82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76" y="78487"/>
            <a:ext cx="1107948" cy="88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47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0" grpId="0" animBg="1" autoUpdateAnimBg="0"/>
      <p:bldP spid="57376" grpId="0" animBg="1" autoUpdateAnimBg="0"/>
      <p:bldP spid="57377" grpId="0" animBg="1" autoUpdateAnimBg="0"/>
      <p:bldP spid="57378" grpId="0" animBg="1" autoUpdateAnimBg="0"/>
      <p:bldP spid="57382" grpId="0" animBg="1" autoUpdateAnimBg="0"/>
      <p:bldP spid="5738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6">
            <a:extLst>
              <a:ext uri="{FF2B5EF4-FFF2-40B4-BE49-F238E27FC236}">
                <a16:creationId xmlns:a16="http://schemas.microsoft.com/office/drawing/2014/main" id="{D3D05317-7C85-E348-AD64-B4010AB33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36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3600" b="1" dirty="0">
                <a:latin typeface="+mn-lt"/>
              </a:rPr>
              <a:t>Belegbedingungen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3600" dirty="0">
                <a:latin typeface="+mn-lt"/>
              </a:rPr>
              <a:t>Das Fächerangebot I + II</a:t>
            </a:r>
          </a:p>
        </p:txBody>
      </p:sp>
      <p:sp>
        <p:nvSpPr>
          <p:cNvPr id="59403" name="Text Box 11">
            <a:extLst>
              <a:ext uri="{FF2B5EF4-FFF2-40B4-BE49-F238E27FC236}">
                <a16:creationId xmlns:a16="http://schemas.microsoft.com/office/drawing/2014/main" id="{EBAB9B50-37C4-6641-A9BB-EC8F5719C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8083550" cy="23622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80988" indent="-280988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2400" dirty="0">
                <a:latin typeface="+mj-lt"/>
                <a:cs typeface="+mn-cs"/>
              </a:rPr>
              <a:t>I. </a:t>
            </a:r>
            <a:r>
              <a:rPr lang="de-DE" altLang="de-DE" sz="2400" u="sng" dirty="0">
                <a:latin typeface="+mn-lt"/>
                <a:cs typeface="+mn-cs"/>
              </a:rPr>
              <a:t>Sprachlich-literarisch-künstlerisches Aufgabenfeld</a:t>
            </a:r>
            <a:endParaRPr lang="de-DE" altLang="de-DE" sz="2400" dirty="0">
              <a:latin typeface="+mn-lt"/>
              <a:cs typeface="+mn-cs"/>
            </a:endParaRPr>
          </a:p>
          <a:p>
            <a:pPr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de-DE" altLang="de-DE" sz="2400" dirty="0">
                <a:latin typeface="+mn-lt"/>
                <a:cs typeface="+mn-cs"/>
              </a:rPr>
              <a:t>	</a:t>
            </a:r>
            <a:r>
              <a:rPr lang="de-DE" altLang="de-DE" sz="2400" b="0" dirty="0">
                <a:latin typeface="+mn-lt"/>
                <a:cs typeface="+mn-cs"/>
              </a:rPr>
              <a:t>Deutsch 		            Musik, Kunst, Literatur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2400" b="0" dirty="0">
                <a:latin typeface="+mn-lt"/>
                <a:cs typeface="+mn-cs"/>
              </a:rPr>
              <a:t>	Englisch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2400" b="0" dirty="0">
                <a:latin typeface="+mn-lt"/>
                <a:cs typeface="+mn-cs"/>
              </a:rPr>
              <a:t>	Französisch   </a:t>
            </a:r>
            <a:r>
              <a:rPr lang="de-DE" altLang="de-DE" sz="2400" b="0" i="1" dirty="0">
                <a:latin typeface="+mn-lt"/>
                <a:cs typeface="+mn-cs"/>
              </a:rPr>
              <a:t>              </a:t>
            </a:r>
            <a:r>
              <a:rPr lang="de-DE" altLang="de-DE" sz="2400" b="0" dirty="0">
                <a:latin typeface="+mn-lt"/>
                <a:cs typeface="+mn-cs"/>
              </a:rPr>
              <a:t>	 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2400" b="0" i="1" dirty="0">
                <a:latin typeface="+mn-lt"/>
                <a:cs typeface="+mn-cs"/>
              </a:rPr>
              <a:t>    </a:t>
            </a:r>
            <a:r>
              <a:rPr lang="de-DE" altLang="de-DE" sz="2400" b="0" dirty="0">
                <a:latin typeface="+mn-lt"/>
                <a:cs typeface="+mn-cs"/>
              </a:rPr>
              <a:t>Italienisch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2400" b="0" dirty="0">
                <a:latin typeface="+mn-lt"/>
                <a:cs typeface="+mn-cs"/>
              </a:rPr>
              <a:t>    Latein</a:t>
            </a:r>
            <a:endParaRPr lang="de-DE" altLang="de-DE" sz="1200" b="0" dirty="0">
              <a:latin typeface="+mn-lt"/>
              <a:cs typeface="+mn-cs"/>
            </a:endParaRPr>
          </a:p>
        </p:txBody>
      </p:sp>
      <p:sp>
        <p:nvSpPr>
          <p:cNvPr id="59407" name="Text Box 15">
            <a:extLst>
              <a:ext uri="{FF2B5EF4-FFF2-40B4-BE49-F238E27FC236}">
                <a16:creationId xmlns:a16="http://schemas.microsoft.com/office/drawing/2014/main" id="{D5576DEC-C19A-D143-B86C-72D8488E7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3810000"/>
            <a:ext cx="8078787" cy="280828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80988" indent="-280988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2400" dirty="0">
                <a:latin typeface="+mj-lt"/>
                <a:cs typeface="+mn-cs"/>
              </a:rPr>
              <a:t>II. </a:t>
            </a:r>
            <a:r>
              <a:rPr lang="de-DE" altLang="de-DE" sz="2400" u="sng" dirty="0">
                <a:latin typeface="+mn-lt"/>
                <a:cs typeface="+mn-cs"/>
              </a:rPr>
              <a:t>Gesellschaftswissenschaftliches Aufgabenfeld</a:t>
            </a:r>
            <a:r>
              <a:rPr lang="de-DE" altLang="de-DE" sz="2400" dirty="0">
                <a:latin typeface="+mj-lt"/>
                <a:cs typeface="+mn-cs"/>
              </a:rPr>
              <a:t>	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de-DE" altLang="de-DE" sz="2400" dirty="0">
                <a:latin typeface="+mj-lt"/>
                <a:cs typeface="+mn-cs"/>
              </a:rPr>
              <a:t>   </a:t>
            </a:r>
            <a:r>
              <a:rPr lang="de-DE" altLang="de-DE" sz="2400" b="0" dirty="0">
                <a:latin typeface="+mn-lt"/>
                <a:cs typeface="+mn-cs"/>
              </a:rPr>
              <a:t>Geschichte 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de-DE" altLang="de-DE" sz="2400" b="0" dirty="0">
                <a:latin typeface="+mn-lt"/>
                <a:cs typeface="+mn-cs"/>
              </a:rPr>
              <a:t>   Sozialwissenschaften 	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de-DE" altLang="de-DE" sz="2400" b="0" dirty="0">
                <a:latin typeface="+mn-lt"/>
                <a:cs typeface="+mn-cs"/>
              </a:rPr>
              <a:t>   Erdkunde </a:t>
            </a:r>
            <a:r>
              <a:rPr lang="de-DE" altLang="de-DE" sz="2400" b="0" i="1" dirty="0">
                <a:latin typeface="+mn-lt"/>
                <a:cs typeface="+mn-cs"/>
              </a:rPr>
              <a:t>		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de-DE" altLang="de-DE" sz="2400" b="0" dirty="0">
                <a:latin typeface="+mn-lt"/>
                <a:cs typeface="+mn-cs"/>
              </a:rPr>
              <a:t>   Erziehungswissenschaften 	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de-DE" altLang="de-DE" sz="2400" b="0" dirty="0">
                <a:latin typeface="+mn-lt"/>
                <a:cs typeface="+mn-cs"/>
              </a:rPr>
              <a:t>   Philosophie</a:t>
            </a:r>
            <a:endParaRPr lang="de-DE" altLang="de-DE" sz="1600" b="0" dirty="0">
              <a:latin typeface="+mn-lt"/>
              <a:cs typeface="+mn-cs"/>
            </a:endParaRPr>
          </a:p>
        </p:txBody>
      </p:sp>
      <p:pic>
        <p:nvPicPr>
          <p:cNvPr id="9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1502A14D-A410-4FF9-A502-2511DEAE82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95" y="35119"/>
            <a:ext cx="1107948" cy="885578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D15F4F6F-8B94-4106-AD07-0AB1248E69C0}"/>
              </a:ext>
            </a:extLst>
          </p:cNvPr>
          <p:cNvSpPr/>
          <p:nvPr/>
        </p:nvSpPr>
        <p:spPr>
          <a:xfrm>
            <a:off x="-5243" y="1006475"/>
            <a:ext cx="9149243" cy="56114"/>
          </a:xfrm>
          <a:prstGeom prst="rect">
            <a:avLst/>
          </a:prstGeom>
          <a:solidFill>
            <a:srgbClr val="F05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8413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 animBg="1" autoUpdateAnimBg="0"/>
      <p:bldP spid="5940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F9B7CACF-D2B5-C347-9118-05A8027A1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9700" y="7389813"/>
            <a:ext cx="6248400" cy="304800"/>
          </a:xfrm>
          <a:solidFill>
            <a:schemeClr val="bg1">
              <a:lumMod val="50000"/>
            </a:schemeClr>
          </a:solidFill>
          <a:ln>
            <a:solidFill>
              <a:srgbClr val="000099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de-DE" altLang="de-DE" sz="3300" dirty="0"/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ABCBB8C7-379A-004B-AEAB-7D4959086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228600"/>
            <a:ext cx="8280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de-DE" altLang="de-DE" sz="4800" dirty="0">
              <a:latin typeface="+mj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de-DE" altLang="de-DE" sz="4800" dirty="0">
              <a:latin typeface="+mj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3600" dirty="0">
                <a:latin typeface="+mn-lt"/>
              </a:rPr>
              <a:t>Das Fächerangebot III</a:t>
            </a:r>
            <a:endParaRPr lang="de-DE" altLang="de-DE" sz="3600" b="0" dirty="0">
              <a:latin typeface="+mn-lt"/>
            </a:endParaRP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E2437E28-4E0D-D74B-BDA8-475E031A6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44675"/>
            <a:ext cx="8458200" cy="20161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484188" indent="-484188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2400" dirty="0">
                <a:solidFill>
                  <a:schemeClr val="bg2"/>
                </a:solidFill>
                <a:latin typeface="+mj-lt"/>
              </a:rPr>
              <a:t>III.	</a:t>
            </a:r>
            <a:r>
              <a:rPr lang="de-DE" altLang="de-DE" sz="2400" u="sng" dirty="0">
                <a:latin typeface="+mn-lt"/>
              </a:rPr>
              <a:t>Mathematisch-naturwissenschaftlich-technisches Aufgabenfeld</a:t>
            </a:r>
            <a:r>
              <a:rPr lang="de-DE" altLang="de-DE" sz="2400" dirty="0">
                <a:latin typeface="+mn-lt"/>
              </a:rPr>
              <a:t>	</a:t>
            </a:r>
          </a:p>
          <a:p>
            <a:pPr>
              <a:spcBef>
                <a:spcPct val="40000"/>
              </a:spcBef>
              <a:buClrTx/>
              <a:buSzTx/>
              <a:buFontTx/>
              <a:buNone/>
              <a:defRPr/>
            </a:pPr>
            <a:r>
              <a:rPr lang="de-DE" altLang="de-DE" sz="2400" dirty="0">
                <a:latin typeface="+mn-lt"/>
              </a:rPr>
              <a:t>	     </a:t>
            </a:r>
            <a:r>
              <a:rPr lang="de-DE" altLang="de-DE" sz="2400" b="0" dirty="0">
                <a:latin typeface="+mn-lt"/>
              </a:rPr>
              <a:t>Mathematik</a:t>
            </a:r>
            <a:r>
              <a:rPr lang="de-DE" altLang="de-DE" sz="2400" dirty="0">
                <a:latin typeface="+mn-lt"/>
              </a:rPr>
              <a:t>   		P</a:t>
            </a:r>
            <a:r>
              <a:rPr lang="de-DE" altLang="de-DE" sz="2400" b="0" dirty="0">
                <a:latin typeface="+mn-lt"/>
              </a:rPr>
              <a:t>hysik  		Informatik</a:t>
            </a:r>
            <a:br>
              <a:rPr lang="de-DE" altLang="de-DE" sz="2400" b="0" dirty="0">
                <a:latin typeface="+mn-lt"/>
              </a:rPr>
            </a:br>
            <a:r>
              <a:rPr lang="de-DE" altLang="de-DE" sz="2400" b="0" dirty="0">
                <a:latin typeface="+mn-lt"/>
              </a:rPr>
              <a:t>     Biologie 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b="0" dirty="0">
                <a:latin typeface="+mn-lt"/>
              </a:rPr>
              <a:t>			Chemie </a:t>
            </a:r>
          </a:p>
        </p:txBody>
      </p:sp>
      <p:sp>
        <p:nvSpPr>
          <p:cNvPr id="61447" name="Text Box 7">
            <a:extLst>
              <a:ext uri="{FF2B5EF4-FFF2-40B4-BE49-F238E27FC236}">
                <a16:creationId xmlns:a16="http://schemas.microsoft.com/office/drawing/2014/main" id="{C959A080-FBFD-C644-B403-61FCD0475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5334000"/>
            <a:ext cx="84582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484188" indent="-484188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800" b="0" dirty="0">
                <a:solidFill>
                  <a:schemeClr val="bg2"/>
                </a:solidFill>
                <a:latin typeface="+mj-lt"/>
              </a:rPr>
              <a:t>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2400" b="0" dirty="0">
                <a:solidFill>
                  <a:schemeClr val="bg2"/>
                </a:solidFill>
                <a:latin typeface="+mj-lt"/>
              </a:rPr>
              <a:t>	    </a:t>
            </a:r>
            <a:r>
              <a:rPr lang="de-DE" altLang="de-DE" sz="2400" b="0" dirty="0">
                <a:latin typeface="+mn-lt"/>
              </a:rPr>
              <a:t>Sport</a:t>
            </a:r>
            <a:endParaRPr lang="de-DE" altLang="de-DE" sz="1600" b="0" dirty="0">
              <a:latin typeface="+mn-lt"/>
            </a:endParaRP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A49BF9A9-E4EA-8B48-9A1A-17999740A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4292600"/>
            <a:ext cx="84582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484188" indent="-484188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800" b="0" dirty="0">
                <a:solidFill>
                  <a:schemeClr val="bg2"/>
                </a:solidFill>
                <a:latin typeface="+mj-lt"/>
              </a:rPr>
              <a:t>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2400" b="0" dirty="0">
                <a:solidFill>
                  <a:schemeClr val="bg2"/>
                </a:solidFill>
                <a:latin typeface="+mj-lt"/>
              </a:rPr>
              <a:t>	     </a:t>
            </a:r>
            <a:r>
              <a:rPr lang="de-DE" altLang="de-DE" sz="2400" b="0" dirty="0">
                <a:latin typeface="+mn-lt"/>
              </a:rPr>
              <a:t>Religionslehre  ER/KR</a:t>
            </a:r>
            <a:endParaRPr lang="de-DE" altLang="de-DE" sz="1600" b="0" dirty="0">
              <a:latin typeface="+mn-lt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15F4F6F-8B94-4106-AD07-0AB1248E69C0}"/>
              </a:ext>
            </a:extLst>
          </p:cNvPr>
          <p:cNvSpPr/>
          <p:nvPr/>
        </p:nvSpPr>
        <p:spPr>
          <a:xfrm flipV="1">
            <a:off x="-80581" y="1142999"/>
            <a:ext cx="9149243" cy="45719"/>
          </a:xfrm>
          <a:prstGeom prst="rect">
            <a:avLst/>
          </a:prstGeom>
          <a:solidFill>
            <a:srgbClr val="F05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Ein Bild, das Text enthält.&#10;&#10;Beschreibung automatisch generiert.">
            <a:extLst>
              <a:ext uri="{FF2B5EF4-FFF2-40B4-BE49-F238E27FC236}">
                <a16:creationId xmlns:a16="http://schemas.microsoft.com/office/drawing/2014/main" id="{1502A14D-A410-4FF9-A502-2511DEAE82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452" y="182882"/>
            <a:ext cx="1107948" cy="88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26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1" autoUpdateAnimBg="0"/>
      <p:bldP spid="61447" grpId="0" animBg="1" autoUpdateAnimBg="0"/>
      <p:bldP spid="61446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15F4F6F-8B94-4106-AD07-0AB1248E69C0}"/>
              </a:ext>
            </a:extLst>
          </p:cNvPr>
          <p:cNvSpPr/>
          <p:nvPr/>
        </p:nvSpPr>
        <p:spPr>
          <a:xfrm>
            <a:off x="0" y="990118"/>
            <a:ext cx="9149243" cy="81945"/>
          </a:xfrm>
          <a:prstGeom prst="rect">
            <a:avLst/>
          </a:prstGeom>
          <a:solidFill>
            <a:srgbClr val="F05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Ein Bild, das Text enthält.&#10;&#10;Beschreibung automatisch generiert.">
            <a:extLst>
              <a:ext uri="{FF2B5EF4-FFF2-40B4-BE49-F238E27FC236}">
                <a16:creationId xmlns:a16="http://schemas.microsoft.com/office/drawing/2014/main" id="{1502A14D-A410-4FF9-A502-2511DEAE82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76" y="78487"/>
            <a:ext cx="1107948" cy="885578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43550" y="-7482"/>
            <a:ext cx="7886700" cy="1325563"/>
          </a:xfrm>
        </p:spPr>
        <p:txBody>
          <a:bodyPr/>
          <a:lstStyle/>
          <a:p>
            <a:r>
              <a:rPr lang="de-DE" b="1" dirty="0">
                <a:latin typeface="+mn-lt"/>
              </a:rPr>
              <a:t>Belegbedingungen Jg. 11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531935" y="1535479"/>
            <a:ext cx="3886200" cy="460130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de-DE" b="1" dirty="0"/>
              <a:t>Pflicht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b="1" dirty="0"/>
              <a:t>Wahlpflicht: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>
              <a:cs typeface="Calibri" panose="020F0502020204030204"/>
            </a:endParaRPr>
          </a:p>
          <a:p>
            <a:pPr marL="0" indent="0">
              <a:buNone/>
            </a:pPr>
            <a:endParaRPr lang="de-DE" dirty="0">
              <a:cs typeface="Calibri" panose="020F0502020204030204"/>
            </a:endParaRPr>
          </a:p>
          <a:p>
            <a:pPr marL="0" indent="0">
              <a:buNone/>
            </a:pPr>
            <a:endParaRPr lang="de-DE" dirty="0">
              <a:cs typeface="Calibri" panose="020F0502020204030204"/>
            </a:endParaRPr>
          </a:p>
          <a:p>
            <a:r>
              <a:rPr lang="de-DE" b="1" dirty="0"/>
              <a:t>Schwerpunktfach: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3116958" y="1535479"/>
            <a:ext cx="4718382" cy="486993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de-DE" sz="1600" dirty="0"/>
              <a:t>Deutsch                                                                </a:t>
            </a:r>
            <a:endParaRPr lang="de-DE" dirty="0">
              <a:cs typeface="Calibri"/>
            </a:endParaRPr>
          </a:p>
          <a:p>
            <a:r>
              <a:rPr lang="de-DE" sz="1600" dirty="0"/>
              <a:t>Englisch/Fremdsprache                                    </a:t>
            </a:r>
            <a:endParaRPr lang="de-DE" sz="1600" dirty="0">
              <a:cs typeface="Calibri"/>
            </a:endParaRPr>
          </a:p>
          <a:p>
            <a:r>
              <a:rPr lang="de-DE" sz="1600" dirty="0"/>
              <a:t>Mathe                                                                  </a:t>
            </a:r>
            <a:endParaRPr lang="de-DE" sz="1600" dirty="0">
              <a:cs typeface="Calibri"/>
            </a:endParaRPr>
          </a:p>
          <a:p>
            <a:r>
              <a:rPr lang="de-DE" sz="1600" dirty="0"/>
              <a:t>Sport                                                                 </a:t>
            </a:r>
            <a:endParaRPr lang="de-DE" sz="1600" dirty="0">
              <a:cs typeface="Calibri" panose="020F0502020204030204"/>
            </a:endParaRPr>
          </a:p>
          <a:p>
            <a:pPr marL="0" indent="0">
              <a:buNone/>
            </a:pPr>
            <a:endParaRPr lang="de-DE" sz="1600" dirty="0">
              <a:cs typeface="Calibri" panose="020F0502020204030204"/>
            </a:endParaRPr>
          </a:p>
          <a:p>
            <a:pPr marL="0" indent="0">
              <a:buNone/>
            </a:pPr>
            <a:endParaRPr lang="de-DE" sz="1600" dirty="0"/>
          </a:p>
          <a:p>
            <a:r>
              <a:rPr lang="de-DE" sz="1600" dirty="0"/>
              <a:t>Kunst oder Musik                                                 </a:t>
            </a:r>
            <a:endParaRPr lang="de-DE" sz="1600" dirty="0">
              <a:cs typeface="Calibri"/>
            </a:endParaRPr>
          </a:p>
          <a:p>
            <a:r>
              <a:rPr lang="de-DE" sz="1600" dirty="0"/>
              <a:t>Geschichte, Sozialwissenschaften, Erdkunde, Pädagogik                                        </a:t>
            </a:r>
            <a:endParaRPr lang="de-DE" sz="1600" dirty="0">
              <a:cs typeface="Calibri"/>
            </a:endParaRPr>
          </a:p>
          <a:p>
            <a:r>
              <a:rPr lang="de-DE" sz="1600" dirty="0"/>
              <a:t>Physik, Biologie, Chemie, Informatik                                    </a:t>
            </a:r>
            <a:endParaRPr lang="de-DE" sz="1600" dirty="0">
              <a:cs typeface="Calibri"/>
            </a:endParaRPr>
          </a:p>
          <a:p>
            <a:r>
              <a:rPr lang="de-DE" sz="1600" dirty="0"/>
              <a:t>Evangelische Religion, katholische Religion,      Philosophie </a:t>
            </a:r>
          </a:p>
          <a:p>
            <a:r>
              <a:rPr lang="de-DE" sz="1600" dirty="0"/>
              <a:t>Italienisch fortgeführt, Italienisch neueinsetzend, </a:t>
            </a:r>
          </a:p>
          <a:p>
            <a:r>
              <a:rPr lang="de-DE" sz="1600" dirty="0"/>
              <a:t>Französisch fortgeführt, Französisch neueinsetzend, Latein fortgeführt (nur EF)                                                         </a:t>
            </a:r>
            <a:endParaRPr lang="de-DE" sz="1600" dirty="0">
              <a:cs typeface="Calibri"/>
            </a:endParaRPr>
          </a:p>
          <a:p>
            <a:pPr marL="0" indent="0">
              <a:buNone/>
            </a:pPr>
            <a:r>
              <a:rPr lang="de-DE" sz="1600" dirty="0"/>
              <a:t> </a:t>
            </a:r>
          </a:p>
          <a:p>
            <a:pPr marL="0" indent="0">
              <a:buNone/>
            </a:pPr>
            <a:r>
              <a:rPr lang="de-DE" sz="1600" dirty="0"/>
              <a:t>2. Fremdsprache oder 2. Naturwissenschaft </a:t>
            </a:r>
            <a:r>
              <a:rPr lang="de-DE" sz="1600" dirty="0">
                <a:ea typeface="+mn-lt"/>
                <a:cs typeface="+mn-lt"/>
              </a:rPr>
              <a:t>      </a:t>
            </a:r>
            <a:endParaRPr lang="de-DE" sz="1600" dirty="0">
              <a:cs typeface="Calibri"/>
            </a:endParaRPr>
          </a:p>
          <a:p>
            <a:pPr marL="0" indent="0">
              <a:buNone/>
            </a:pPr>
            <a:r>
              <a:rPr lang="de-DE" sz="1600" dirty="0"/>
              <a:t>                                                                  </a:t>
            </a:r>
            <a:endParaRPr lang="de-DE" sz="1600" dirty="0">
              <a:cs typeface="Calibri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06BAFA5-20BF-741B-0C4A-1284B8713448}"/>
              </a:ext>
            </a:extLst>
          </p:cNvPr>
          <p:cNvSpPr txBox="1"/>
          <p:nvPr/>
        </p:nvSpPr>
        <p:spPr>
          <a:xfrm>
            <a:off x="8204478" y="1380643"/>
            <a:ext cx="939522" cy="45577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de-DE" sz="1500" dirty="0">
                <a:ea typeface="+mn-lt"/>
                <a:cs typeface="+mn-lt"/>
              </a:rPr>
              <a:t>3 </a:t>
            </a:r>
            <a:r>
              <a:rPr lang="de-DE" sz="1500" dirty="0" err="1">
                <a:ea typeface="+mn-lt"/>
                <a:cs typeface="+mn-lt"/>
              </a:rPr>
              <a:t>Wstd</a:t>
            </a:r>
            <a:r>
              <a:rPr lang="de-DE" sz="1500" dirty="0">
                <a:ea typeface="+mn-lt"/>
                <a:cs typeface="+mn-lt"/>
              </a:rPr>
              <a:t>.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sz="1500" dirty="0">
                <a:ea typeface="+mn-lt"/>
                <a:cs typeface="+mn-lt"/>
              </a:rPr>
              <a:t>3 </a:t>
            </a:r>
            <a:r>
              <a:rPr lang="de-DE" sz="1500" dirty="0" err="1">
                <a:ea typeface="+mn-lt"/>
                <a:cs typeface="+mn-lt"/>
              </a:rPr>
              <a:t>Wstd</a:t>
            </a:r>
            <a:r>
              <a:rPr lang="de-DE" sz="1500" dirty="0">
                <a:ea typeface="+mn-lt"/>
                <a:cs typeface="+mn-lt"/>
              </a:rPr>
              <a:t>.</a:t>
            </a:r>
            <a:endParaRPr lang="de-DE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de-DE" sz="1500" dirty="0">
                <a:ea typeface="+mn-lt"/>
                <a:cs typeface="+mn-lt"/>
              </a:rPr>
              <a:t>3 </a:t>
            </a:r>
            <a:r>
              <a:rPr lang="de-DE" sz="1500" dirty="0" err="1">
                <a:ea typeface="+mn-lt"/>
                <a:cs typeface="+mn-lt"/>
              </a:rPr>
              <a:t>Wstd</a:t>
            </a:r>
            <a:r>
              <a:rPr lang="de-DE" sz="1500" dirty="0">
                <a:ea typeface="+mn-lt"/>
                <a:cs typeface="+mn-lt"/>
              </a:rPr>
              <a:t>.</a:t>
            </a:r>
            <a:endParaRPr lang="de-DE" dirty="0"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de-DE" sz="1500" dirty="0">
                <a:ea typeface="+mn-lt"/>
                <a:cs typeface="+mn-lt"/>
              </a:rPr>
              <a:t>3 </a:t>
            </a:r>
            <a:r>
              <a:rPr lang="de-DE" sz="1500" dirty="0" err="1">
                <a:ea typeface="+mn-lt"/>
                <a:cs typeface="+mn-lt"/>
              </a:rPr>
              <a:t>Wstd</a:t>
            </a:r>
            <a:r>
              <a:rPr lang="de-DE" sz="1500" dirty="0">
                <a:ea typeface="+mn-lt"/>
                <a:cs typeface="+mn-lt"/>
              </a:rPr>
              <a:t>.</a:t>
            </a:r>
          </a:p>
          <a:p>
            <a:pPr>
              <a:lnSpc>
                <a:spcPct val="150000"/>
              </a:lnSpc>
            </a:pPr>
            <a:endParaRPr lang="de-DE" sz="1500" dirty="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de-DE" sz="1500" dirty="0">
                <a:ea typeface="+mn-lt"/>
                <a:cs typeface="+mn-lt"/>
              </a:rPr>
              <a:t>3 </a:t>
            </a:r>
            <a:r>
              <a:rPr lang="de-DE" sz="1500" dirty="0" err="1">
                <a:ea typeface="+mn-lt"/>
                <a:cs typeface="+mn-lt"/>
              </a:rPr>
              <a:t>Wstd</a:t>
            </a:r>
            <a:r>
              <a:rPr lang="de-DE" sz="1500" dirty="0">
                <a:ea typeface="+mn-lt"/>
                <a:cs typeface="+mn-lt"/>
              </a:rPr>
              <a:t>.</a:t>
            </a:r>
            <a:endParaRPr lang="de-DE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de-DE" sz="1500" dirty="0">
                <a:ea typeface="+mn-lt"/>
                <a:cs typeface="+mn-lt"/>
              </a:rPr>
              <a:t>3 </a:t>
            </a:r>
            <a:r>
              <a:rPr lang="de-DE" sz="1500" dirty="0" err="1">
                <a:ea typeface="+mn-lt"/>
                <a:cs typeface="+mn-lt"/>
              </a:rPr>
              <a:t>Wstd</a:t>
            </a:r>
            <a:r>
              <a:rPr lang="de-DE" sz="1500" dirty="0">
                <a:ea typeface="+mn-lt"/>
                <a:cs typeface="+mn-lt"/>
              </a:rPr>
              <a:t>.</a:t>
            </a:r>
            <a:endParaRPr lang="de-DE" dirty="0"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de-DE" sz="1500" dirty="0">
                <a:ea typeface="+mn-lt"/>
                <a:cs typeface="+mn-lt"/>
              </a:rPr>
              <a:t>3 </a:t>
            </a:r>
            <a:r>
              <a:rPr lang="de-DE" sz="1500" dirty="0" err="1">
                <a:ea typeface="+mn-lt"/>
                <a:cs typeface="+mn-lt"/>
              </a:rPr>
              <a:t>Wstd</a:t>
            </a:r>
            <a:r>
              <a:rPr lang="de-DE" sz="1500" dirty="0">
                <a:ea typeface="+mn-lt"/>
                <a:cs typeface="+mn-lt"/>
              </a:rPr>
              <a:t>.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sz="1500" dirty="0">
                <a:ea typeface="+mn-lt"/>
                <a:cs typeface="+mn-lt"/>
              </a:rPr>
              <a:t>3 </a:t>
            </a:r>
            <a:r>
              <a:rPr lang="de-DE" sz="1500" dirty="0" err="1">
                <a:ea typeface="+mn-lt"/>
                <a:cs typeface="+mn-lt"/>
              </a:rPr>
              <a:t>Wstd</a:t>
            </a:r>
            <a:r>
              <a:rPr lang="de-DE" sz="1500" dirty="0">
                <a:ea typeface="+mn-lt"/>
                <a:cs typeface="+mn-lt"/>
              </a:rPr>
              <a:t>.</a:t>
            </a:r>
            <a:endParaRPr lang="de-DE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de-DE" sz="1500" dirty="0">
                <a:cs typeface="Calibri"/>
              </a:rPr>
              <a:t>3/4 </a:t>
            </a:r>
            <a:r>
              <a:rPr lang="de-DE" sz="1500" dirty="0" err="1">
                <a:cs typeface="Calibri"/>
              </a:rPr>
              <a:t>Wstd</a:t>
            </a:r>
            <a:r>
              <a:rPr lang="de-DE" sz="1500" dirty="0">
                <a:cs typeface="Calibri"/>
              </a:rPr>
              <a:t>.</a:t>
            </a:r>
          </a:p>
          <a:p>
            <a:pPr>
              <a:lnSpc>
                <a:spcPct val="150000"/>
              </a:lnSpc>
            </a:pPr>
            <a:endParaRPr lang="de-DE" sz="1500" dirty="0">
              <a:cs typeface="Calibri"/>
            </a:endParaRPr>
          </a:p>
          <a:p>
            <a:pPr>
              <a:lnSpc>
                <a:spcPct val="150000"/>
              </a:lnSpc>
            </a:pPr>
            <a:endParaRPr lang="de-DE" sz="1500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de-DE" sz="1500" dirty="0">
                <a:ea typeface="+mn-lt"/>
                <a:cs typeface="+mn-lt"/>
              </a:rPr>
              <a:t>3 </a:t>
            </a:r>
            <a:r>
              <a:rPr lang="de-DE" sz="1500" dirty="0" err="1">
                <a:ea typeface="+mn-lt"/>
                <a:cs typeface="+mn-lt"/>
              </a:rPr>
              <a:t>Wstd</a:t>
            </a:r>
            <a:r>
              <a:rPr lang="de-DE" sz="1500" dirty="0">
                <a:ea typeface="+mn-lt"/>
                <a:cs typeface="+mn-lt"/>
              </a:rPr>
              <a:t>.</a:t>
            </a:r>
            <a:endParaRPr lang="de-DE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4792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15F4F6F-8B94-4106-AD07-0AB1248E69C0}"/>
              </a:ext>
            </a:extLst>
          </p:cNvPr>
          <p:cNvSpPr/>
          <p:nvPr/>
        </p:nvSpPr>
        <p:spPr>
          <a:xfrm>
            <a:off x="0" y="990118"/>
            <a:ext cx="9149243" cy="81945"/>
          </a:xfrm>
          <a:prstGeom prst="rect">
            <a:avLst/>
          </a:prstGeom>
          <a:solidFill>
            <a:srgbClr val="F05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Ein Bild, das Text enthält.&#10;&#10;Beschreibung automatisch generiert.">
            <a:extLst>
              <a:ext uri="{FF2B5EF4-FFF2-40B4-BE49-F238E27FC236}">
                <a16:creationId xmlns:a16="http://schemas.microsoft.com/office/drawing/2014/main" id="{1502A14D-A410-4FF9-A502-2511DEAE82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76" y="78487"/>
            <a:ext cx="1107948" cy="8855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6937"/>
          </a:xfrm>
        </p:spPr>
        <p:txBody>
          <a:bodyPr/>
          <a:lstStyle/>
          <a:p>
            <a:r>
              <a:rPr lang="de-DE" b="1" dirty="0">
                <a:latin typeface="+mn-lt"/>
              </a:rPr>
              <a:t>Vertiefungskurse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989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>
                <a:cs typeface="Calibri Light"/>
              </a:rPr>
              <a:t>Vertiefungskurse dienen der </a:t>
            </a:r>
            <a:r>
              <a:rPr lang="de-DE" b="1" dirty="0">
                <a:cs typeface="Calibri Light"/>
              </a:rPr>
              <a:t>Weiterentwicklung</a:t>
            </a:r>
            <a:r>
              <a:rPr lang="de-DE" dirty="0">
                <a:cs typeface="Calibri Light"/>
              </a:rPr>
              <a:t> und </a:t>
            </a:r>
            <a:r>
              <a:rPr lang="de-DE" b="1" dirty="0">
                <a:cs typeface="Calibri Light"/>
              </a:rPr>
              <a:t>Sicherstellung</a:t>
            </a:r>
            <a:r>
              <a:rPr lang="de-DE" dirty="0">
                <a:cs typeface="Calibri Light"/>
              </a:rPr>
              <a:t> der </a:t>
            </a:r>
            <a:r>
              <a:rPr lang="de-DE" b="1" dirty="0">
                <a:cs typeface="Calibri Light"/>
              </a:rPr>
              <a:t>Kompetenzen</a:t>
            </a:r>
            <a:r>
              <a:rPr lang="de-DE" dirty="0">
                <a:cs typeface="Calibri Light"/>
              </a:rPr>
              <a:t> für eine erfolgreiche Mitarbeit in der Qualifikationsphase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1CF9061-962E-7141-BDC8-125D35922C08}"/>
              </a:ext>
            </a:extLst>
          </p:cNvPr>
          <p:cNvSpPr txBox="1"/>
          <p:nvPr/>
        </p:nvSpPr>
        <p:spPr>
          <a:xfrm>
            <a:off x="620089" y="3155975"/>
            <a:ext cx="7903821" cy="27453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DE" sz="2800" dirty="0">
                <a:ea typeface="+mn-lt"/>
                <a:cs typeface="+mn-lt"/>
              </a:rPr>
              <a:t>Sie sind</a:t>
            </a:r>
            <a:endParaRPr lang="en-US" sz="28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modular angelegt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gehen von diagnostischen Aussagen aus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wollen das selbstständige Lernen fördern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ohne Klausuren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ohne Zensuren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ohne Hausaufgaben</a:t>
            </a:r>
            <a:endParaRPr lang="de-DE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530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F25C5-BD58-5949-96E2-69AD80F5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ADACB8E3-18A6-EC41-B479-335C763BE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477" y="3009045"/>
            <a:ext cx="777557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de-DE" altLang="de-DE" sz="2800" b="0" dirty="0">
              <a:latin typeface="+mj-lt"/>
            </a:endParaRPr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5D70D6FC-0527-AC4B-91D9-8BF246DB7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" y="4084271"/>
            <a:ext cx="7763852" cy="77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de-DE" altLang="de-DE" sz="2800" dirty="0">
              <a:latin typeface="+mj-lt"/>
            </a:endParaRPr>
          </a:p>
        </p:txBody>
      </p:sp>
      <p:sp>
        <p:nvSpPr>
          <p:cNvPr id="16390" name="Rectangle 15">
            <a:extLst>
              <a:ext uri="{FF2B5EF4-FFF2-40B4-BE49-F238E27FC236}">
                <a16:creationId xmlns:a16="http://schemas.microsoft.com/office/drawing/2014/main" id="{AFFA61FF-E079-2343-86E4-82B26CB7A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9276"/>
            <a:ext cx="7467600" cy="31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4800" b="1" dirty="0">
                <a:latin typeface="+mn-lt"/>
                <a:cs typeface="Calibri Light"/>
              </a:rPr>
              <a:t>Leistungskurse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15F4F6F-8B94-4106-AD07-0AB1248E69C0}"/>
              </a:ext>
            </a:extLst>
          </p:cNvPr>
          <p:cNvSpPr/>
          <p:nvPr/>
        </p:nvSpPr>
        <p:spPr>
          <a:xfrm flipV="1">
            <a:off x="0" y="1072063"/>
            <a:ext cx="9149243" cy="45719"/>
          </a:xfrm>
          <a:prstGeom prst="rect">
            <a:avLst/>
          </a:prstGeom>
          <a:solidFill>
            <a:srgbClr val="F05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1502A14D-A410-4FF9-A502-2511DEAE82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76" y="78487"/>
            <a:ext cx="1107948" cy="88557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05394" y="1436914"/>
            <a:ext cx="5656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In der Q1 müssen 2 Leistungskurse belegt werden (5 Std.)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207452"/>
              </p:ext>
            </p:extLst>
          </p:nvPr>
        </p:nvGraphicFramePr>
        <p:xfrm>
          <a:off x="1314995" y="2481218"/>
          <a:ext cx="6096000" cy="3145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5711132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037792275"/>
                    </a:ext>
                  </a:extLst>
                </a:gridCol>
              </a:tblGrid>
              <a:tr h="549365">
                <a:tc>
                  <a:txBody>
                    <a:bodyPr/>
                    <a:lstStyle/>
                    <a:p>
                      <a:r>
                        <a:rPr lang="de-DE" dirty="0"/>
                        <a:t>Schiene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Schiene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145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673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Mathematik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Pädagogik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105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Sozialwissenschaften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97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Philosophie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982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Geschichte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66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Kunst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030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103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272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utoUpdateAnimBg="0"/>
      <p:bldP spid="5131" grpId="0" autoUpdateAnimBg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699</Words>
  <Application>Microsoft Office PowerPoint</Application>
  <PresentationFormat>Bildschirmpräsentation (4:3)</PresentationFormat>
  <Paragraphs>160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Bradley Hand ITC</vt:lpstr>
      <vt:lpstr>Calibri</vt:lpstr>
      <vt:lpstr>Calibri Light</vt:lpstr>
      <vt:lpstr>Wingdings</vt:lpstr>
      <vt:lpstr>Office</vt:lpstr>
      <vt:lpstr>PowerPoint-Präsentation</vt:lpstr>
      <vt:lpstr>PowerPoint-Präsentation</vt:lpstr>
      <vt:lpstr>  </vt:lpstr>
      <vt:lpstr>Aufbau</vt:lpstr>
      <vt:lpstr>PowerPoint-Präsentation</vt:lpstr>
      <vt:lpstr>PowerPoint-Präsentation</vt:lpstr>
      <vt:lpstr>Belegbedingungen Jg. 11</vt:lpstr>
      <vt:lpstr>Vertiefungskurse</vt:lpstr>
      <vt:lpstr>  </vt:lpstr>
      <vt:lpstr>  </vt:lpstr>
      <vt:lpstr>PowerPoint-Präsentation</vt:lpstr>
      <vt:lpstr>  </vt:lpstr>
      <vt:lpstr>  </vt:lpstr>
      <vt:lpstr> </vt:lpstr>
      <vt:lpstr>Bei Fragen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Debora Berge</dc:creator>
  <cp:lastModifiedBy>Debora Berge</cp:lastModifiedBy>
  <cp:revision>551</cp:revision>
  <cp:lastPrinted>2021-11-24T14:44:46Z</cp:lastPrinted>
  <dcterms:created xsi:type="dcterms:W3CDTF">2021-01-05T15:24:54Z</dcterms:created>
  <dcterms:modified xsi:type="dcterms:W3CDTF">2024-03-13T17:05:16Z</dcterms:modified>
</cp:coreProperties>
</file>